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7"/>
  </p:notesMasterIdLst>
  <p:sldIdLst>
    <p:sldId id="256" r:id="rId3"/>
    <p:sldId id="328" r:id="rId4"/>
    <p:sldId id="355" r:id="rId5"/>
    <p:sldId id="374" r:id="rId6"/>
    <p:sldId id="336" r:id="rId7"/>
    <p:sldId id="337" r:id="rId8"/>
    <p:sldId id="257" r:id="rId9"/>
    <p:sldId id="368" r:id="rId10"/>
    <p:sldId id="369" r:id="rId11"/>
    <p:sldId id="370" r:id="rId12"/>
    <p:sldId id="372" r:id="rId13"/>
    <p:sldId id="371" r:id="rId14"/>
    <p:sldId id="373" r:id="rId15"/>
    <p:sldId id="32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927B"/>
    <a:srgbClr val="1080FF"/>
    <a:srgbClr val="007FFF"/>
    <a:srgbClr val="0883FF"/>
    <a:srgbClr val="80B7FF"/>
    <a:srgbClr val="CDC0B2"/>
    <a:srgbClr val="AF9A85"/>
    <a:srgbClr val="967757"/>
    <a:srgbClr val="ADD8E6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69452-7CC5-42ED-ABE5-3D4209F16523}" v="128" dt="2021-01-20T08:06:08.706"/>
    <p1510:client id="{07C88D2C-52B8-B218-66DB-C34F79B4CDC2}" v="10" dt="2021-01-13T08:47:12.612"/>
    <p1510:client id="{13D70107-917C-32A3-F4A5-96B55AAEE7BA}" v="60" dt="2021-01-21T06:42:17.040"/>
    <p1510:client id="{14A1BF80-1BC4-70A0-F479-F053C43DCDDC}" v="817" dt="2021-03-17T01:06:47.400"/>
    <p1510:client id="{27248FC2-FA29-C00A-559F-EEB7972616E0}" v="1402" dt="2021-01-12T09:25:44.338"/>
    <p1510:client id="{2FD2D4AC-6414-4A58-42D8-7CCFE4B92E8E}" v="119" dt="2020-12-22T08:06:00.683"/>
    <p1510:client id="{37BD7103-05CE-8F65-DC89-0051F4A00ECC}" v="328" dt="2020-12-30T09:07:47.721"/>
    <p1510:client id="{3C9A9974-1EE6-9496-333F-F0B356A1D7A6}" v="950" dt="2021-01-15T10:28:17.080"/>
    <p1510:client id="{3E083E90-629C-3E8B-B588-C37D2448DA0C}" v="1720" dt="2021-01-20T07:07:57.198"/>
    <p1510:client id="{4C26B19F-B0B4-0000-620C-A06F7D9AC3AC}" v="1" dt="2021-03-05T02:29:44.120"/>
    <p1510:client id="{5475225E-B9AA-D39B-9CCC-58B2F4ED025A}" v="850" dt="2021-01-04T06:29:47.246"/>
    <p1510:client id="{7266CB7D-0F5D-C38C-02CA-E1D11B71B5C4}" v="1755" dt="2021-03-08T08:54:59.965"/>
    <p1510:client id="{7A760100-DED5-4C22-7146-C4F98627C9FB}" v="206" dt="2021-01-25T06:29:10.023"/>
    <p1510:client id="{7CCF826C-1367-D0C6-AE72-F374365A731C}" v="448" dt="2021-03-04T02:19:30.849"/>
    <p1510:client id="{817EEE7D-227E-ECFB-173F-741D9956034B}" v="1607" dt="2021-01-06T02:05:38.669"/>
    <p1510:client id="{8CEC7540-DDBE-D295-D86F-A3AAEABD0562}" v="6" dt="2021-01-07T05:41:39.712"/>
    <p1510:client id="{93C995E8-FC19-884B-23BB-AE90FA3BE977}" v="31" dt="2021-01-14T06:13:34.841"/>
    <p1510:client id="{9BDFBF4D-6F83-A5CB-9729-C66565B937C4}" v="13" dt="2021-01-21T07:19:25.663"/>
    <p1510:client id="{AD219388-4482-BEF8-E537-44021FADDF51}" v="55" dt="2020-12-23T02:12:56.010"/>
    <p1510:client id="{B4724716-5812-FDA2-9E20-3B4CB8AE2F11}" v="860" dt="2020-12-21T09:31:56.181"/>
    <p1510:client id="{B57ECB54-FBFF-DE44-3D15-FAD586EDD4A7}" v="2" dt="2021-01-22T08:31:24.758"/>
    <p1510:client id="{B80C0B68-35AD-DC8E-3C81-E606681D9D71}" v="69" dt="2021-01-27T05:30:56.287"/>
    <p1510:client id="{C81D5152-FE70-1A25-8427-2D696EE07B36}" v="526" dt="2021-03-03T09:11:18.848"/>
    <p1510:client id="{DC75FE4E-7B28-D3BE-D8D4-C381FC411B53}" v="251" dt="2021-01-13T07:16:06.870"/>
    <p1510:client id="{E49D331D-958F-7A56-624F-06E987B9BEF2}" v="451" dt="2021-01-07T01:17:16.667"/>
    <p1510:client id="{E5D2B186-EFC2-EB51-128E-53CBB100369E}" v="654" dt="2020-12-23T06:11:09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15646-734E-44A5-9381-9E9DB2DACA57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2FAC3-DA03-4697-8064-66BB174322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4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1748-9326/abdf86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baseline="0">
                <a:latin typeface="NimbusRomNo9L-Regu"/>
              </a:rPr>
              <a:t>https://doi.org/10.5194/acp-20-2277-2020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56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</a:t>
            </a:r>
            <a:r>
              <a:rPr lang="en-US" altLang="zh-CN" dirty="0">
                <a:ea typeface="等线"/>
              </a:rPr>
              <a:t>t</a:t>
            </a:r>
            <a:r>
              <a:rPr lang="en-US" dirty="0"/>
              <a:t>p</a:t>
            </a:r>
            <a:r>
              <a:rPr lang="en-US" altLang="zh-CN" dirty="0">
                <a:ea typeface="等线"/>
              </a:rPr>
              <a:t>s</a:t>
            </a:r>
            <a:r>
              <a:rPr lang="en-US" dirty="0"/>
              <a:t>://doi.org</a:t>
            </a:r>
            <a:r>
              <a:rPr lang="en-US" altLang="zh-CN" dirty="0">
                <a:ea typeface="等线"/>
              </a:rPr>
              <a:t>/</a:t>
            </a:r>
            <a:r>
              <a:rPr lang="en-US" dirty="0"/>
              <a:t>10.1073/</a:t>
            </a:r>
            <a:r>
              <a:rPr lang="en-US" altLang="zh-CN" dirty="0">
                <a:ea typeface="等线"/>
              </a:rPr>
              <a:t>pnas</a:t>
            </a:r>
            <a:r>
              <a:rPr lang="en-US" dirty="0"/>
              <a:t>.2002579118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81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708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emissions inventories appear to substantially underestimate the mitigating effect of increasing GDP density on NOx emissions during the biomass burning season.</a:t>
            </a:r>
            <a:endParaRPr lang="zh-CN" altLang="en-US">
              <a:ea typeface="等线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248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https://doi.org/10.1088/1748-9326/abdf86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5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https://doi.org/10.1088/1748-9326/abdf86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33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https://doi.org/10.1088/1748-9326/abdf86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009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https://doi.org/10.1088/1748-9326/abdf86</a:t>
            </a:r>
            <a:endParaRPr lang="zh-CN" altLang="en-US" dirty="0">
              <a:ea typeface="等线" panose="02010600030101010101" pitchFamily="2" charset="-122"/>
            </a:endParaRPr>
          </a:p>
          <a:p>
            <a:r>
              <a:rPr lang="en-US"/>
              <a:t>population-weighted PM2.5 concentration (PWC)</a:t>
            </a:r>
          </a:p>
          <a:p>
            <a:endParaRPr lang="en-US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7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5125B-DCBA-496E-B4FF-ACAC163FB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3752D7-E07B-419E-ACF3-D5E806658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B7ECE-5132-4E73-91F3-62F693A6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CE16B-5202-48D3-B888-DE69DB5AF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273D7-6FEC-4BF7-855F-D0D90CF5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81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51974-3730-4FCB-9B5E-A5E3A4D8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FB0B55-183F-44C3-8C7D-52F477551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20E3D-8451-4977-BAB2-716397A7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1CFB9-B1C9-4F15-9874-6570D13A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4C82E-87D7-49EB-A7B3-3F230024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CB9F20-F03C-4878-8DB9-9923D31CF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48C9F0-B430-49DF-A99A-496930F70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070FA-23BE-48F9-9649-5EDCB1EE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DBEECE-F418-44F3-AE4E-9A63C749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C18544-BD5F-4A17-BCEC-5E9B3BAE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23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B4C7C-119E-44AB-8852-57F969BA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60CE4F-9CC6-41E7-8443-C4A0B8F74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973194-5C5F-42C7-AA39-A6B3E65A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DFC8F-CB97-45AE-AA8C-DB1BDD18F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CDF987-5C87-4FB1-B889-E7E3FA52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062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EC52D-8BC7-4E00-A7A6-18DDAA65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AFA6E-FCCF-4EF9-9AC8-8E0255488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755CA6-CD69-4222-A8EC-7856A353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BF1B6-D54A-48AF-95E9-99DB00AF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D1EBAF-BABD-4634-9952-BBB16756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4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1FAA9-5C79-4C7E-A2BF-31D5F5256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3A4E2D-9281-4FCD-8DB0-01C976E44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D6085-3D3E-488C-AF7A-A761CC00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4885C-4CE7-4604-B4D9-1CEB4911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81E374-65BA-4ACF-8D72-CBD4F49B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821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947E0-17AD-4E56-AB21-BFABEB1A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77CA32-76C4-4CFA-86D7-DB4A74592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3ADB02-6423-4ED1-8BF6-58EEFA5F9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5E8377-AD22-4E37-AB5E-7E84CAC3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DC1707-CC32-4366-9181-8F362E9E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2EC3A8-8368-4B60-9BA8-733496B5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31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64DE7-C43A-4CEA-B36C-9EC95108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00B23-4B51-4886-A10B-238E79A9E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8824F9-4BD8-4827-BA3E-8A68D6257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809DE4-3DA5-4E68-9A73-A3ED29187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9E7703-F173-4C69-9F3C-AF6223AC6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DBE9DC-FDBB-45CC-B6E4-682E18A1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0A6C46-312C-4E82-B311-9F6D9AE6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ABE844-04EE-46EA-A8C3-F8529CF8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9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D474F-E7F7-4209-8F74-DEB126EE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941262-3AA1-45F6-B33E-02C6EF83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C58CFF-6177-4013-BAD3-688C3951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32A9D7-6BE4-4E15-AD8A-C533D40F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948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3E50C9-E5CA-471F-8E4C-C1DE6F020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3D90BB-9D07-4827-AD84-06BAD30F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59C89E-473D-4D1C-8FBE-08EEFA73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881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F246A-0EFA-4EEE-B79B-643CD674A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7A4D7-22B2-49F2-B01C-DA8B29564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829317-C73A-4477-8805-C5ABE8690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F03517-E2C9-4E26-9161-AF8D46A4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5956BA-8270-4733-A38C-198B8440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F2404-53B6-43AD-956D-ACC22E2E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5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B8F52-7881-46FE-A38B-74603155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F4E3B-42E3-43C4-9EB8-46B2EAF1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9B48B6-07EF-41DA-A9BA-D66453EB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A930F3-7B46-441A-B5FD-EB8CF314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2E824-0CDF-4FE1-AB60-DFE77536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428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9F270-5E03-4BAD-87C6-BD6E756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C29E0F-A11D-4BD0-9844-2F52D57E7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19D23F-BD37-43F1-81F2-CC5996895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84354B-7664-4D09-BB5A-AC6B0D92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45FB44-C8ED-4F17-A50B-692E453F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39ABB8-EA1C-4791-81EC-56C65C57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09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076C5-B80B-43DF-AE08-C26A9135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556CEA-C531-4120-AB03-0B47442B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7116D-2301-44A7-8F5A-4989B33E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73EA75-5AD4-4B3A-A180-50F5AB9D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BB98C1-8646-4CC9-A5FE-08E54331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126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5A3BCC-03B3-4A11-ADC6-09761309AB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C3F19B-533C-40FB-AED4-81A09EEFA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B060EE-AA7B-4A39-8711-619D498A1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20EFC-61FA-4943-A2E2-3C2569AA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DE2D45-3782-4AF8-B485-8C924E21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61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FEE8A-49B0-4D14-82FB-8AF2CE46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59C1AC-CE9F-436B-B60C-87347740C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87812E-9C0F-43DD-A3AB-7074E36F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EC8D4E-BAB8-435A-B9DA-CBF507AB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532E46-1A65-4791-B86D-0549CBA9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96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756FE-21B9-421C-B56B-5A1293D9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511FBD-EEE8-42B2-8E07-CEB4E41A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5065C1-E12F-4A1D-8713-59F2141EB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4F3DB9-8E8B-4E46-A70C-9789F2D7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E6ADD7-1F2A-46E4-BFAD-A5F7408B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8119EE-1819-4CB5-AFA4-3D40147E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3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88BD9-4635-4D23-845A-99B5F83C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9E8A9-DED4-49C7-AD1E-A43D1C24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CC273D-BFBB-4A30-B320-783EEA4EB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E33F94-EF01-4176-A5C6-E75B2DCF6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8FE866-9AE4-4223-97BB-5DD762B37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19CB17-F382-4272-B304-DF7158F0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805A50-C4D5-42B5-B1A8-4A2D315E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2614CE-2504-4971-BFF0-4710090A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65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9BFCA-68A4-47DC-96D0-4963CAF8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CAF24B-82D4-4026-BED8-D0D41F8A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BAA9E9-CAB1-452C-B467-94A36B7E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63E58F-4CAF-4B8C-8964-68BB1A0D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86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AB6D70-AAA1-4766-A1F5-28582748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7D54B3-E34F-4BBD-9289-9B4C7CDF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C0B467-BC91-4514-9516-FCE9A18D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7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7FF3A-34EF-485D-9CEA-260CB85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E47A76-B764-4E6A-BFE0-E3C54F1FD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54977A-C788-4151-9D21-4D360E284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F50905-4EBC-45C4-BE43-2B52F9EEE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D1C446-ADF9-47CB-8C32-5424C6B1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B688F5-5966-41DD-8CD1-84285CEF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0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3707F-253B-48C2-82FE-FCB443F5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228F9E-8D02-4AD3-BB3B-5C9F6A605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889E6B-1AB4-4EEA-B2C1-DF71E4081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6B67B-9789-4A8D-829D-9BDE15C3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0C6600-0CCF-43FB-95EC-76FC4E69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840058-FF4A-4498-A10F-FFFA3647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53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2B1F12-F9C7-4F21-8667-69F528F8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A13F4-139F-47D4-B3ED-08C1405D2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1F9DA-9961-42F0-BFE5-12BA91751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5DE13-6BE7-476C-84D6-2EEA706B3A7C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1C93B-0019-4CF3-8CEC-58066F5E4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84D773-13DD-486C-AE54-7578A2242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69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874CA2-8BBB-4A42-94C2-F3B3F62A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24069D-DFE6-411C-B90E-AE4A28AAE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7C3F6-9F80-4283-8546-363B3DBDA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46DA3-4783-4933-9A38-013A3C485152}" type="datetimeFigureOut">
              <a:rPr lang="zh-CN" altLang="en-US" smtClean="0"/>
              <a:t>2021/3/23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F4816D-541E-4DC6-89E4-C1A06531E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539C7-1D18-40E3-8783-60CC29964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9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A5C46-BCC9-4E1D-AF55-A3ABCF0E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187" y="1122363"/>
            <a:ext cx="10690758" cy="238760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Ammonia emissions</a:t>
            </a:r>
            <a:endParaRPr lang="zh-CN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CCE4AD-6B3D-40A7-BC92-383B04ECF2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 err="1">
                <a:ea typeface="等线"/>
              </a:rPr>
              <a:t>Zhenqi</a:t>
            </a:r>
            <a:r>
              <a:rPr lang="en-US" altLang="zh-CN">
                <a:ea typeface="等线"/>
              </a:rPr>
              <a:t> Luo	2021.3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812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 descr="图片包含 图表&#10;&#10;已自动生成说明">
            <a:extLst>
              <a:ext uri="{FF2B5EF4-FFF2-40B4-BE49-F238E27FC236}">
                <a16:creationId xmlns:a16="http://schemas.microsoft.com/office/drawing/2014/main" id="{803EB58B-47DB-457B-B43B-DE286B656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75" y="666964"/>
            <a:ext cx="6386185" cy="42297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0"/>
            <a:ext cx="12194537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PM2.5 pollution to ammonia emission reductions in North </a:t>
            </a:r>
            <a:r>
              <a:rPr lang="en-US" dirty="0">
                <a:ea typeface="+mj-lt"/>
                <a:cs typeface="+mj-lt"/>
              </a:rPr>
              <a:t>China</a:t>
            </a:r>
            <a:endParaRPr lang="zh-CN" dirty="0">
              <a:ea typeface="等线 Ligh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1263"/>
            <a:ext cx="6417116" cy="5790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North China Plain</a:t>
            </a:r>
          </a:p>
          <a:p>
            <a:pPr lvl="1"/>
            <a:r>
              <a:rPr lang="en-US">
                <a:ea typeface="+mn-lt"/>
                <a:cs typeface="+mn-lt"/>
              </a:rPr>
              <a:t>severe PM2.5 air pollution</a:t>
            </a:r>
          </a:p>
          <a:p>
            <a:pPr lvl="1"/>
            <a:r>
              <a:rPr lang="en-US">
                <a:ea typeface="+mn-lt"/>
                <a:cs typeface="+mn-lt"/>
              </a:rPr>
              <a:t>emission control measures——fuel combustion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SO2</a:t>
            </a:r>
            <a:endParaRPr lang="en-US">
              <a:ea typeface="等线"/>
            </a:endParaRPr>
          </a:p>
          <a:p>
            <a:pPr lvl="2"/>
            <a:r>
              <a:rPr lang="en-US">
                <a:ea typeface="+mn-lt"/>
                <a:cs typeface="+mn-lt"/>
              </a:rPr>
              <a:t>NOx (NO + NO2)</a:t>
            </a:r>
            <a:endParaRPr lang="en-US"/>
          </a:p>
          <a:p>
            <a:pPr lvl="2"/>
            <a:r>
              <a:rPr lang="en-US">
                <a:ea typeface="+mn-lt"/>
                <a:cs typeface="+mn-lt"/>
              </a:rPr>
              <a:t>primary aerosols</a:t>
            </a:r>
            <a:endParaRPr lang="en-US" dirty="0">
              <a:ea typeface="等线"/>
            </a:endParaRPr>
          </a:p>
          <a:p>
            <a:r>
              <a:rPr lang="en-US">
                <a:ea typeface="+mn-lt"/>
                <a:cs typeface="+mn-lt"/>
              </a:rPr>
              <a:t>Secondary inorganic aerosols</a:t>
            </a:r>
            <a:endParaRPr lang="en-US"/>
          </a:p>
          <a:p>
            <a:r>
              <a:rPr lang="en-US">
                <a:ea typeface="等线"/>
              </a:rPr>
              <a:t>Model simulations</a:t>
            </a:r>
            <a:endParaRPr lang="en-US" dirty="0">
              <a:ea typeface="等线"/>
            </a:endParaRPr>
          </a:p>
          <a:p>
            <a:pPr lvl="1"/>
            <a:r>
              <a:rPr lang="en-US" sz="2000">
                <a:ea typeface="等线"/>
              </a:rPr>
              <a:t>base: </a:t>
            </a:r>
            <a:r>
              <a:rPr lang="en-US" sz="2000">
                <a:ea typeface="+mn-lt"/>
                <a:cs typeface="+mn-lt"/>
              </a:rPr>
              <a:t>the 2015 emission conditions</a:t>
            </a:r>
          </a:p>
          <a:p>
            <a:pPr lvl="1"/>
            <a:r>
              <a:rPr lang="en-US" sz="2000">
                <a:ea typeface="等线"/>
              </a:rPr>
              <a:t>S1RN (N = 20/40/60/100):</a:t>
            </a:r>
            <a:r>
              <a:rPr lang="en-US" sz="2000">
                <a:solidFill>
                  <a:srgbClr val="FF0000"/>
                </a:solidFill>
                <a:ea typeface="等线"/>
              </a:rPr>
              <a:t> reduce NH3 emissions</a:t>
            </a:r>
          </a:p>
          <a:p>
            <a:pPr lvl="1"/>
            <a:r>
              <a:rPr lang="en-US" sz="2000">
                <a:ea typeface="等线"/>
              </a:rPr>
              <a:t>S2RN (N = 20/40/60/100): reduce NOX by </a:t>
            </a:r>
            <a:r>
              <a:rPr lang="en-US" sz="2000">
                <a:solidFill>
                  <a:srgbClr val="FF0000"/>
                </a:solidFill>
                <a:ea typeface="等线"/>
              </a:rPr>
              <a:t>8%</a:t>
            </a:r>
            <a:r>
              <a:rPr lang="en-US" sz="2000" dirty="0">
                <a:ea typeface="等线"/>
              </a:rPr>
              <a:t> </a:t>
            </a:r>
            <a:r>
              <a:rPr lang="en-US" sz="2000">
                <a:ea typeface="等线"/>
              </a:rPr>
              <a:t>and SO2 by </a:t>
            </a:r>
            <a:r>
              <a:rPr lang="en-US" sz="2000">
                <a:solidFill>
                  <a:srgbClr val="FF0000"/>
                </a:solidFill>
                <a:ea typeface="等线"/>
              </a:rPr>
              <a:t>40%</a:t>
            </a:r>
            <a:endParaRPr lang="en-US" sz="2000">
              <a:solidFill>
                <a:srgbClr val="FF0000"/>
              </a:solidFill>
              <a:ea typeface="+mn-lt"/>
              <a:cs typeface="+mn-lt"/>
            </a:endParaRPr>
          </a:p>
          <a:p>
            <a:pPr lvl="1"/>
            <a:r>
              <a:rPr lang="en-US" sz="2000">
                <a:ea typeface="等线"/>
              </a:rPr>
              <a:t>S3RN (N = 20/40/60/100): further reduce NOX by </a:t>
            </a:r>
            <a:r>
              <a:rPr lang="en-US" sz="2000">
                <a:solidFill>
                  <a:srgbClr val="FF0000"/>
                </a:solidFill>
                <a:ea typeface="等线"/>
              </a:rPr>
              <a:t>20%</a:t>
            </a:r>
            <a:endParaRPr lang="en-US" sz="2000">
              <a:solidFill>
                <a:srgbClr val="FF0000"/>
              </a:solidFill>
              <a:ea typeface="+mn-lt"/>
              <a:cs typeface="+mn-lt"/>
            </a:endParaRPr>
          </a:p>
          <a:p>
            <a:pPr lvl="1"/>
            <a:endParaRPr lang="en-US" sz="2000" dirty="0">
              <a:ea typeface="等线"/>
            </a:endParaRPr>
          </a:p>
          <a:p>
            <a:pPr lvl="1"/>
            <a:endParaRPr lang="en-US" sz="2000" dirty="0">
              <a:ea typeface="等线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10140674" y="4235380"/>
            <a:ext cx="24249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Huang </a:t>
            </a:r>
            <a:r>
              <a:rPr lang="en-US" altLang="zh-CN">
                <a:ea typeface="等线"/>
              </a:rPr>
              <a:t>et al., 2014)</a:t>
            </a:r>
          </a:p>
        </p:txBody>
      </p:sp>
      <p:pic>
        <p:nvPicPr>
          <p:cNvPr id="4" name="图片 4" descr="文本&#10;&#10;已自动生成说明">
            <a:extLst>
              <a:ext uri="{FF2B5EF4-FFF2-40B4-BE49-F238E27FC236}">
                <a16:creationId xmlns:a16="http://schemas.microsoft.com/office/drawing/2014/main" id="{E7EB5CF7-2433-473C-A45E-879A7DBDE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647" y="3881398"/>
            <a:ext cx="2743200" cy="640080"/>
          </a:xfrm>
          <a:prstGeom prst="rect">
            <a:avLst/>
          </a:prstGeom>
        </p:spPr>
      </p:pic>
      <p:pic>
        <p:nvPicPr>
          <p:cNvPr id="6" name="图片 6" descr="地图&#10;&#10;已自动生成说明">
            <a:extLst>
              <a:ext uri="{FF2B5EF4-FFF2-40B4-BE49-F238E27FC236}">
                <a16:creationId xmlns:a16="http://schemas.microsoft.com/office/drawing/2014/main" id="{DB47EE61-E076-463F-8E5A-0ACD83914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455" y="4896671"/>
            <a:ext cx="3724405" cy="19602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6D06EB-0203-49D9-B878-56BF11A28C84}"/>
              </a:ext>
            </a:extLst>
          </p:cNvPr>
          <p:cNvSpPr txBox="1"/>
          <p:nvPr/>
        </p:nvSpPr>
        <p:spPr>
          <a:xfrm>
            <a:off x="6622948" y="6490065"/>
            <a:ext cx="18091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ea typeface="等线"/>
              </a:rPr>
              <a:t>(</a:t>
            </a:r>
            <a:r>
              <a:rPr lang="en-US" dirty="0">
                <a:ea typeface="+mn-lt"/>
                <a:cs typeface="+mn-lt"/>
              </a:rPr>
              <a:t>Liu </a:t>
            </a:r>
            <a:r>
              <a:rPr lang="en-US" altLang="zh-CN">
                <a:ea typeface="等线"/>
              </a:rPr>
              <a:t>et al., 2021)</a:t>
            </a:r>
          </a:p>
        </p:txBody>
      </p:sp>
    </p:spTree>
    <p:extLst>
      <p:ext uri="{BB962C8B-B14F-4D97-AF65-F5344CB8AC3E}">
        <p14:creationId xmlns:p14="http://schemas.microsoft.com/office/powerpoint/2010/main" val="422077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0"/>
            <a:ext cx="12194537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PM2.5 pollution to ammonia emission reductions in North </a:t>
            </a:r>
            <a:r>
              <a:rPr lang="en-US" dirty="0">
                <a:ea typeface="+mj-lt"/>
                <a:cs typeface="+mj-lt"/>
              </a:rPr>
              <a:t>China</a:t>
            </a:r>
            <a:endParaRPr lang="zh-CN" dirty="0">
              <a:ea typeface="等线 Ligh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2578"/>
            <a:ext cx="7273060" cy="567564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ea typeface="+mn-lt"/>
                <a:cs typeface="+mn-lt"/>
              </a:rPr>
              <a:t>The WRF-Chem model——WRF+Chemistry</a:t>
            </a:r>
          </a:p>
          <a:p>
            <a:pPr lvl="1"/>
            <a:r>
              <a:rPr lang="en-US">
                <a:ea typeface="+mn-lt"/>
                <a:cs typeface="+mn-lt"/>
              </a:rPr>
              <a:t>mechanism: the gas-phase Carbon-Bond Mechanism Z</a:t>
            </a:r>
          </a:p>
          <a:p>
            <a:pPr lvl="1"/>
            <a:r>
              <a:rPr lang="en-US">
                <a:ea typeface="+mn-lt"/>
                <a:cs typeface="+mn-lt"/>
              </a:rPr>
              <a:t>physical settings: Morrison double-moment microphysics scheme et al.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等线"/>
              </a:rPr>
              <a:t>emissions:</a:t>
            </a:r>
          </a:p>
          <a:p>
            <a:pPr lvl="2"/>
            <a:r>
              <a:rPr lang="en-US">
                <a:ea typeface="+mn-lt"/>
                <a:cs typeface="+mn-lt"/>
              </a:rPr>
              <a:t>anthropogenic: MEIC, agricultural NH3 from updated statistics for the year 2015</a:t>
            </a:r>
            <a:endParaRPr lang="en-US">
              <a:ea typeface="等线"/>
            </a:endParaRPr>
          </a:p>
          <a:p>
            <a:pPr lvl="2"/>
            <a:r>
              <a:rPr lang="en-US">
                <a:ea typeface="+mn-lt"/>
                <a:cs typeface="+mn-lt"/>
              </a:rPr>
              <a:t>biogenic: Model of Emissions of Gases and Aerosols from Nature</a:t>
            </a:r>
            <a:endParaRPr lang="en-US">
              <a:ea typeface="等线" panose="020F0502020204030204"/>
            </a:endParaRPr>
          </a:p>
          <a:p>
            <a:pPr marL="1143000">
              <a:spcBef>
                <a:spcPts val="500"/>
              </a:spcBef>
            </a:pPr>
            <a:r>
              <a:rPr lang="en-US" sz="2000">
                <a:ea typeface="+mn-lt"/>
                <a:cs typeface="+mn-lt"/>
              </a:rPr>
              <a:t>biomass burning: Fire Inventory from the NCAR</a:t>
            </a:r>
          </a:p>
          <a:p>
            <a:r>
              <a:rPr lang="en-US">
                <a:ea typeface="+mn-lt"/>
                <a:cs typeface="+mn-lt"/>
              </a:rPr>
              <a:t>Meteorology:</a:t>
            </a:r>
            <a:endParaRPr lang="en-US" dirty="0">
              <a:ea typeface="等线"/>
            </a:endParaRPr>
          </a:p>
          <a:p>
            <a:pPr lvl="1"/>
            <a:r>
              <a:rPr lang="en-US">
                <a:ea typeface="+mn-lt"/>
                <a:cs typeface="+mn-lt"/>
              </a:rPr>
              <a:t>10 m wind direction</a:t>
            </a:r>
            <a:endParaRPr lang="en-US" dirty="0">
              <a:ea typeface="等线"/>
            </a:endParaRPr>
          </a:p>
          <a:p>
            <a:pPr lvl="1"/>
            <a:r>
              <a:rPr lang="en-US">
                <a:ea typeface="+mn-lt"/>
                <a:cs typeface="+mn-lt"/>
              </a:rPr>
              <a:t>10 m wind speed</a:t>
            </a:r>
            <a:endParaRPr lang="en-US" dirty="0">
              <a:ea typeface="等线"/>
            </a:endParaRPr>
          </a:p>
          <a:p>
            <a:pPr lvl="1"/>
            <a:r>
              <a:rPr lang="en-US">
                <a:ea typeface="+mn-lt"/>
                <a:cs typeface="+mn-lt"/>
              </a:rPr>
              <a:t>2 m air temperature</a:t>
            </a:r>
            <a:endParaRPr lang="en-US" dirty="0">
              <a:ea typeface="等线"/>
            </a:endParaRPr>
          </a:p>
          <a:p>
            <a:pPr lvl="1"/>
            <a:r>
              <a:rPr lang="en-US">
                <a:ea typeface="+mn-lt"/>
                <a:cs typeface="+mn-lt"/>
              </a:rPr>
              <a:t>2 m relative humidity</a:t>
            </a:r>
            <a:endParaRPr lang="en-US" dirty="0">
              <a:ea typeface="等线"/>
            </a:endParaRPr>
          </a:p>
          <a:p>
            <a:r>
              <a:rPr lang="en-US">
                <a:ea typeface="+mn-lt"/>
                <a:cs typeface="+mn-lt"/>
              </a:rPr>
              <a:t>Surface measurements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surface PM2.5</a:t>
            </a:r>
            <a:endParaRPr lang="en-US" dirty="0">
              <a:ea typeface="等线"/>
            </a:endParaRPr>
          </a:p>
          <a:p>
            <a:pPr lvl="1"/>
            <a:r>
              <a:rPr lang="en-US">
                <a:ea typeface="+mn-lt"/>
                <a:cs typeface="+mn-lt"/>
              </a:rPr>
              <a:t>NH3 concentrations: Ammonia Monitoring Network in China</a:t>
            </a:r>
            <a:endParaRPr lang="en-US" dirty="0">
              <a:ea typeface="等线"/>
            </a:endParaRPr>
          </a:p>
          <a:p>
            <a:r>
              <a:rPr lang="en-US">
                <a:ea typeface="+mn-lt"/>
                <a:cs typeface="+mn-lt"/>
              </a:rPr>
              <a:t>Observed and simulated surface pollutant concentrations</a:t>
            </a:r>
            <a:endParaRPr lang="en-US">
              <a:ea typeface="等线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PM2.5: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in good agreement</a:t>
            </a:r>
          </a:p>
          <a:p>
            <a:pPr lvl="1"/>
            <a:endParaRPr lang="en-US" dirty="0">
              <a:solidFill>
                <a:srgbClr val="000000"/>
              </a:solidFill>
              <a:ea typeface="等线"/>
            </a:endParaRPr>
          </a:p>
          <a:p>
            <a:pPr lvl="1"/>
            <a:endParaRPr lang="en-US" dirty="0">
              <a:ea typeface="等线"/>
            </a:endParaRPr>
          </a:p>
          <a:p>
            <a:pPr lvl="1"/>
            <a:endParaRPr lang="en-US" dirty="0">
              <a:ea typeface="等线"/>
            </a:endParaRPr>
          </a:p>
          <a:p>
            <a:endParaRPr lang="en-US" dirty="0">
              <a:ea typeface="等线"/>
            </a:endParaRPr>
          </a:p>
          <a:p>
            <a:pPr lvl="2"/>
            <a:endParaRPr lang="en-US" dirty="0">
              <a:ea typeface="等线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5620866" y="4235381"/>
            <a:ext cx="18091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ea typeface="等线"/>
              </a:rPr>
              <a:t>(</a:t>
            </a:r>
            <a:r>
              <a:rPr lang="en-US" dirty="0">
                <a:ea typeface="+mn-lt"/>
                <a:cs typeface="+mn-lt"/>
              </a:rPr>
              <a:t>Liu </a:t>
            </a:r>
            <a:r>
              <a:rPr lang="en-US" altLang="zh-CN">
                <a:ea typeface="等线"/>
              </a:rPr>
              <a:t>et al., 2021)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5092FBF4-0E1D-4FDA-88B1-5EE535CD7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" t="-369" r="33536" b="-91"/>
          <a:stretch/>
        </p:blipFill>
        <p:spPr>
          <a:xfrm>
            <a:off x="7427933" y="576511"/>
            <a:ext cx="4768964" cy="402699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AF433CD-F917-4E7B-9800-0720727F144F}"/>
              </a:ext>
            </a:extLst>
          </p:cNvPr>
          <p:cNvGrpSpPr/>
          <p:nvPr/>
        </p:nvGrpSpPr>
        <p:grpSpPr>
          <a:xfrm>
            <a:off x="7281799" y="4605715"/>
            <a:ext cx="4908026" cy="2256481"/>
            <a:chOff x="8325633" y="5106755"/>
            <a:chExt cx="3864192" cy="1755441"/>
          </a:xfrm>
        </p:grpSpPr>
        <p:pic>
          <p:nvPicPr>
            <p:cNvPr id="6" name="图片 4" descr="图片包含 日程表&#10;&#10;已自动生成说明">
              <a:extLst>
                <a:ext uri="{FF2B5EF4-FFF2-40B4-BE49-F238E27FC236}">
                  <a16:creationId xmlns:a16="http://schemas.microsoft.com/office/drawing/2014/main" id="{17583857-4E1C-42E8-BE26-79D3A9033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063" t="75" r="108" b="51988"/>
            <a:stretch/>
          </p:blipFill>
          <p:spPr>
            <a:xfrm>
              <a:off x="8325633" y="5109319"/>
              <a:ext cx="2020400" cy="1637938"/>
            </a:xfrm>
            <a:prstGeom prst="rect">
              <a:avLst/>
            </a:prstGeom>
          </p:spPr>
        </p:pic>
        <p:pic>
          <p:nvPicPr>
            <p:cNvPr id="7" name="图片 4" descr="图片包含 日程表&#10;&#10;已自动生成说明">
              <a:extLst>
                <a:ext uri="{FF2B5EF4-FFF2-40B4-BE49-F238E27FC236}">
                  <a16:creationId xmlns:a16="http://schemas.microsoft.com/office/drawing/2014/main" id="{1093D5E3-AD11-4461-93FF-EB85F14A4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063" t="49235" r="170" b="-612"/>
            <a:stretch/>
          </p:blipFill>
          <p:spPr>
            <a:xfrm>
              <a:off x="10173222" y="5106755"/>
              <a:ext cx="2016603" cy="1755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244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0"/>
            <a:ext cx="12194537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PM2.5 pollution to ammonia emission reductions in North </a:t>
            </a:r>
            <a:r>
              <a:rPr lang="en-US" dirty="0">
                <a:ea typeface="+mj-lt"/>
                <a:cs typeface="+mj-lt"/>
              </a:rPr>
              <a:t>China</a:t>
            </a:r>
            <a:endParaRPr lang="zh-CN" dirty="0">
              <a:ea typeface="等线 Ligh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1263"/>
            <a:ext cx="6709389" cy="56756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Observed and simulated surface pollutant concentrations</a:t>
            </a:r>
            <a:endParaRPr lang="en-US">
              <a:ea typeface="等线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NH3 concentrations: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biased high by 30%+</a:t>
            </a:r>
            <a:endParaRPr lang="en-US">
              <a:solidFill>
                <a:srgbClr val="FF0000"/>
              </a:solidFill>
              <a:ea typeface="等线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decrease/increase anthropogenic NH3 emissions by 20%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the effect of NH3 emission changes on surface concentrations: NHx = NH3 + NH4+</a:t>
            </a:r>
            <a:endParaRPr lang="en-US">
              <a:ea typeface="等线" panose="020F0502020204030204"/>
            </a:endParaRPr>
          </a:p>
          <a:p>
            <a:r>
              <a:rPr lang="en-US">
                <a:ea typeface="+mn-lt"/>
                <a:cs typeface="+mn-lt"/>
              </a:rPr>
              <a:t>Response of PM2.5 pollution to NH3 emission reductions</a:t>
            </a:r>
            <a:endParaRPr lang="en-US">
              <a:ea typeface="等线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changes in surface PM2.5: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/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more distinct</a:t>
            </a:r>
            <a:r>
              <a:rPr lang="en-US">
                <a:ea typeface="+mn-lt"/>
                <a:cs typeface="+mn-lt"/>
              </a:rPr>
              <a:t> with stronger NH3 emission reductions</a:t>
            </a:r>
            <a:endParaRPr lang="en-US">
              <a:ea typeface="等线" panose="020F0502020204030204"/>
            </a:endParaRPr>
          </a:p>
          <a:p>
            <a:pPr lvl="2"/>
            <a:r>
              <a:rPr lang="en-US">
                <a:ea typeface="+mn-lt"/>
                <a:cs typeface="+mn-lt"/>
              </a:rPr>
              <a:t>highly saturated in the southern Hebei province</a:t>
            </a:r>
            <a:endParaRPr lang="en-US"/>
          </a:p>
          <a:p>
            <a:endParaRPr lang="en-US" dirty="0">
              <a:ea typeface="等线"/>
            </a:endParaRPr>
          </a:p>
          <a:p>
            <a:pPr lvl="2"/>
            <a:endParaRPr lang="en-US" dirty="0">
              <a:ea typeface="等线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10443387" y="3901355"/>
            <a:ext cx="18091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ea typeface="等线"/>
              </a:rPr>
              <a:t>(</a:t>
            </a:r>
            <a:r>
              <a:rPr lang="en-US" dirty="0">
                <a:ea typeface="+mn-lt"/>
                <a:cs typeface="+mn-lt"/>
              </a:rPr>
              <a:t>Liu </a:t>
            </a:r>
            <a:r>
              <a:rPr lang="en-US" altLang="zh-CN">
                <a:ea typeface="等线"/>
              </a:rPr>
              <a:t>et al., 2021)</a:t>
            </a:r>
          </a:p>
        </p:txBody>
      </p:sp>
      <p:pic>
        <p:nvPicPr>
          <p:cNvPr id="9" name="图片 9" descr="地图&#10;&#10;已自动生成说明">
            <a:extLst>
              <a:ext uri="{FF2B5EF4-FFF2-40B4-BE49-F238E27FC236}">
                <a16:creationId xmlns:a16="http://schemas.microsoft.com/office/drawing/2014/main" id="{13765AA3-5471-406C-84A9-F03309ADA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319" y="587383"/>
            <a:ext cx="3139856" cy="3303289"/>
          </a:xfrm>
          <a:prstGeom prst="rect">
            <a:avLst/>
          </a:prstGeom>
        </p:spPr>
      </p:pic>
      <p:pic>
        <p:nvPicPr>
          <p:cNvPr id="11" name="图片 11" descr="图表, 折线图&#10;&#10;已自动生成说明">
            <a:extLst>
              <a:ext uri="{FF2B5EF4-FFF2-40B4-BE49-F238E27FC236}">
                <a16:creationId xmlns:a16="http://schemas.microsoft.com/office/drawing/2014/main" id="{87A14DCA-E97A-4037-8A21-749E18A9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956" y="661790"/>
            <a:ext cx="2012089" cy="3227541"/>
          </a:xfrm>
          <a:prstGeom prst="rect">
            <a:avLst/>
          </a:prstGeom>
        </p:spPr>
      </p:pic>
      <p:pic>
        <p:nvPicPr>
          <p:cNvPr id="4" name="图片 4" descr="地图&#10;&#10;已自动生成说明">
            <a:extLst>
              <a:ext uri="{FF2B5EF4-FFF2-40B4-BE49-F238E27FC236}">
                <a16:creationId xmlns:a16="http://schemas.microsoft.com/office/drawing/2014/main" id="{5FC3F8FA-3C7D-44F6-AB4A-4A433CA1D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414" y="4331973"/>
            <a:ext cx="5780760" cy="252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90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0"/>
            <a:ext cx="12194537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PM2.5 pollution to ammonia emission reductions in North </a:t>
            </a:r>
            <a:r>
              <a:rPr lang="en-US" dirty="0">
                <a:ea typeface="+mj-lt"/>
                <a:cs typeface="+mj-lt"/>
              </a:rPr>
              <a:t>China</a:t>
            </a:r>
            <a:endParaRPr lang="zh-CN" dirty="0">
              <a:ea typeface="等线 Ligh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1263"/>
            <a:ext cx="7095608" cy="56756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Response of PM2.5 pollution to NH3 emission reductions</a:t>
            </a:r>
            <a:endParaRPr lang="en-US">
              <a:ea typeface="等线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changes in surface PM2.5: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/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a power exponential function</a:t>
            </a:r>
            <a:endParaRPr lang="en-US">
              <a:solidFill>
                <a:srgbClr val="FF0000"/>
              </a:solidFill>
              <a:ea typeface="等线" panose="020F0502020204030204"/>
            </a:endParaRPr>
          </a:p>
          <a:p>
            <a:r>
              <a:rPr lang="en-US">
                <a:ea typeface="+mn-lt"/>
                <a:cs typeface="+mn-lt"/>
              </a:rPr>
              <a:t>Effects of NOx and SO2 emission changes</a:t>
            </a:r>
            <a:endParaRPr lang="en-US" dirty="0">
              <a:ea typeface="等线"/>
            </a:endParaRPr>
          </a:p>
          <a:p>
            <a:pPr lvl="1"/>
            <a:r>
              <a:rPr lang="en-US">
                <a:ea typeface="+mn-lt"/>
                <a:cs typeface="+mn-lt"/>
              </a:rPr>
              <a:t>the changes in BTH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PWC</a:t>
            </a:r>
          </a:p>
          <a:p>
            <a:pPr lvl="1"/>
            <a:r>
              <a:rPr lang="en-US">
                <a:ea typeface="+mn-lt"/>
                <a:cs typeface="+mn-lt"/>
              </a:rPr>
              <a:t>the</a:t>
            </a:r>
            <a:r>
              <a:rPr lang="en-US">
                <a:ea typeface="等线"/>
              </a:rPr>
              <a:t> changes in BTH </a:t>
            </a:r>
            <a:r>
              <a:rPr lang="en-US">
                <a:solidFill>
                  <a:srgbClr val="FF0000"/>
                </a:solidFill>
                <a:ea typeface="等线"/>
              </a:rPr>
              <a:t>β1</a:t>
            </a:r>
            <a:r>
              <a:rPr lang="en-US">
                <a:ea typeface="等线"/>
              </a:rPr>
              <a:t> efficiency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>
                <a:ea typeface="等线"/>
              </a:rPr>
              <a:t>high NH3 emission: </a:t>
            </a:r>
            <a:r>
              <a:rPr lang="en-US">
                <a:solidFill>
                  <a:srgbClr val="00B050"/>
                </a:solidFill>
                <a:ea typeface="等线"/>
              </a:rPr>
              <a:t>decrease</a:t>
            </a:r>
            <a:endParaRPr lang="en-US" dirty="0">
              <a:solidFill>
                <a:srgbClr val="00B050"/>
              </a:solidFill>
              <a:ea typeface="等线"/>
            </a:endParaRPr>
          </a:p>
          <a:p>
            <a:pPr lvl="2"/>
            <a:r>
              <a:rPr lang="en-US">
                <a:ea typeface="等线"/>
              </a:rPr>
              <a:t>low NH3 emission: </a:t>
            </a:r>
            <a:r>
              <a:rPr lang="en-US">
                <a:solidFill>
                  <a:srgbClr val="FF0000"/>
                </a:solidFill>
                <a:ea typeface="等线"/>
              </a:rPr>
              <a:t>increase</a:t>
            </a:r>
            <a:endParaRPr lang="en-US">
              <a:solidFill>
                <a:srgbClr val="FF0000"/>
              </a:solidFill>
              <a:ea typeface="+mn-lt"/>
              <a:cs typeface="+mn-lt"/>
            </a:endParaRPr>
          </a:p>
          <a:p>
            <a:pPr lvl="2"/>
            <a:endParaRPr lang="en-US" dirty="0">
              <a:ea typeface="等线"/>
            </a:endParaRPr>
          </a:p>
          <a:p>
            <a:pPr lvl="1"/>
            <a:endParaRPr lang="en-US" dirty="0">
              <a:ea typeface="等线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10443387" y="6490067"/>
            <a:ext cx="180912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ea typeface="等线"/>
              </a:rPr>
              <a:t>(</a:t>
            </a:r>
            <a:r>
              <a:rPr lang="en-US" dirty="0">
                <a:ea typeface="+mn-lt"/>
                <a:cs typeface="+mn-lt"/>
              </a:rPr>
              <a:t>Liu </a:t>
            </a:r>
            <a:r>
              <a:rPr lang="en-US" altLang="zh-CN">
                <a:ea typeface="等线"/>
              </a:rPr>
              <a:t>et al., 2021)</a:t>
            </a:r>
          </a:p>
        </p:txBody>
      </p:sp>
      <p:pic>
        <p:nvPicPr>
          <p:cNvPr id="5" name="图片 5" descr="图表&#10;&#10;已自动生成说明">
            <a:extLst>
              <a:ext uri="{FF2B5EF4-FFF2-40B4-BE49-F238E27FC236}">
                <a16:creationId xmlns:a16="http://schemas.microsoft.com/office/drawing/2014/main" id="{080C8D82-DDD8-4A20-B445-B5307EC3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496" y="666250"/>
            <a:ext cx="5540679" cy="2268734"/>
          </a:xfrm>
          <a:prstGeom prst="rect">
            <a:avLst/>
          </a:prstGeom>
        </p:spPr>
      </p:pic>
      <p:pic>
        <p:nvPicPr>
          <p:cNvPr id="6" name="图片 6" descr="图表, 折线图&#10;&#10;已自动生成说明">
            <a:extLst>
              <a:ext uri="{FF2B5EF4-FFF2-40B4-BE49-F238E27FC236}">
                <a16:creationId xmlns:a16="http://schemas.microsoft.com/office/drawing/2014/main" id="{BB00728A-09BF-4DC3-A7AE-00362C440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723" y="2942843"/>
            <a:ext cx="5459361" cy="2139895"/>
          </a:xfrm>
          <a:prstGeom prst="rect">
            <a:avLst/>
          </a:prstGeom>
        </p:spPr>
      </p:pic>
      <p:pic>
        <p:nvPicPr>
          <p:cNvPr id="4" name="图片 6">
            <a:extLst>
              <a:ext uri="{FF2B5EF4-FFF2-40B4-BE49-F238E27FC236}">
                <a16:creationId xmlns:a16="http://schemas.microsoft.com/office/drawing/2014/main" id="{79804948-84C9-414E-B882-3D1632FC95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9" t="21667" r="6111" b="20000"/>
          <a:stretch/>
        </p:blipFill>
        <p:spPr>
          <a:xfrm>
            <a:off x="7100963" y="5079924"/>
            <a:ext cx="1968405" cy="42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8B893-F0F8-4E4B-86FB-61387C1E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Questions?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0BA0A-D1F4-4E24-AAC0-1B200F8EE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9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97406-9E80-4914-81E6-1A980852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progress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925F4-A0FD-4DDF-A113-AA3ED71A0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>
                <a:ea typeface="+mn-lt"/>
                <a:cs typeface="+mn-lt"/>
              </a:rPr>
              <a:t>1. Difference of NH3 emissions——Adjusted vs  GEOS-Chem</a:t>
            </a:r>
          </a:p>
          <a:p>
            <a:r>
              <a:rPr lang="en-US" altLang="zh-CN">
                <a:ea typeface="+mn-lt"/>
                <a:cs typeface="+mn-lt"/>
              </a:rPr>
              <a:t>2. Regional details of </a:t>
            </a:r>
            <a:r>
              <a:rPr lang="en-US">
                <a:ea typeface="+mn-lt"/>
                <a:cs typeface="+mn-lt"/>
              </a:rPr>
              <a:t>NH3 emissions——fill the in adjusted by GEOS-Chem</a:t>
            </a:r>
          </a:p>
          <a:p>
            <a:pPr lvl="1"/>
            <a:r>
              <a:rPr lang="en-US">
                <a:ea typeface="等线"/>
              </a:rPr>
              <a:t>Timeseries</a:t>
            </a:r>
            <a:endParaRPr lang="en-US" dirty="0">
              <a:ea typeface="等线"/>
            </a:endParaRPr>
          </a:p>
          <a:p>
            <a:pPr lvl="1"/>
            <a:r>
              <a:rPr lang="en-US">
                <a:ea typeface="等线"/>
              </a:rPr>
              <a:t>Total </a:t>
            </a:r>
            <a:endParaRPr lang="en-US" dirty="0">
              <a:ea typeface="等线"/>
            </a:endParaRPr>
          </a:p>
          <a:p>
            <a:endParaRPr lang="zh-CN" alt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35454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058FC-DA55-4345-9115-27BA7304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" y="1710"/>
            <a:ext cx="12180277" cy="1349009"/>
          </a:xfrm>
        </p:spPr>
        <p:txBody>
          <a:bodyPr/>
          <a:lstStyle/>
          <a:p>
            <a:r>
              <a:rPr lang="zh-CN">
                <a:ea typeface="等线 Light"/>
              </a:rPr>
              <a:t>Difference of NH3 emission</a:t>
            </a:r>
            <a:endParaRPr lang="en-US" altLang="zh-CN">
              <a:ea typeface="等线 Light"/>
            </a:endParaRPr>
          </a:p>
        </p:txBody>
      </p:sp>
      <p:pic>
        <p:nvPicPr>
          <p:cNvPr id="7" name="图片 8" descr="图片包含 图示&#10;&#10;已自动生成说明">
            <a:extLst>
              <a:ext uri="{FF2B5EF4-FFF2-40B4-BE49-F238E27FC236}">
                <a16:creationId xmlns:a16="http://schemas.microsoft.com/office/drawing/2014/main" id="{A3C630F0-B362-4262-AFB4-D8B76585D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235" y="5390966"/>
            <a:ext cx="2943559" cy="1464409"/>
          </a:xfrm>
        </p:spPr>
      </p:pic>
      <p:pic>
        <p:nvPicPr>
          <p:cNvPr id="9" name="图片 9" descr="图示&#10;&#10;已自动生成说明">
            <a:extLst>
              <a:ext uri="{FF2B5EF4-FFF2-40B4-BE49-F238E27FC236}">
                <a16:creationId xmlns:a16="http://schemas.microsoft.com/office/drawing/2014/main" id="{E5855D97-370F-40AA-8E8E-A38F90F11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464" y="5392559"/>
            <a:ext cx="2804362" cy="1395159"/>
          </a:xfrm>
          <a:prstGeom prst="rect">
            <a:avLst/>
          </a:prstGeom>
        </p:spPr>
      </p:pic>
      <p:pic>
        <p:nvPicPr>
          <p:cNvPr id="10" name="图片 12" descr="图示&#10;&#10;已自动生成说明">
            <a:extLst>
              <a:ext uri="{FF2B5EF4-FFF2-40B4-BE49-F238E27FC236}">
                <a16:creationId xmlns:a16="http://schemas.microsoft.com/office/drawing/2014/main" id="{D76920E0-6194-41C2-9AB3-C949C484E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1116"/>
            <a:ext cx="2930771" cy="1458046"/>
          </a:xfrm>
          <a:prstGeom prst="rect">
            <a:avLst/>
          </a:prstGeom>
        </p:spPr>
      </p:pic>
      <p:pic>
        <p:nvPicPr>
          <p:cNvPr id="13" name="图片 13" descr="图示&#10;&#10;已自动生成说明">
            <a:extLst>
              <a:ext uri="{FF2B5EF4-FFF2-40B4-BE49-F238E27FC236}">
                <a16:creationId xmlns:a16="http://schemas.microsoft.com/office/drawing/2014/main" id="{898805D0-B2F7-42CF-889B-D1B258173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225" y="5422012"/>
            <a:ext cx="2954782" cy="1406589"/>
          </a:xfrm>
          <a:prstGeom prst="rect">
            <a:avLst/>
          </a:prstGeom>
        </p:spPr>
      </p:pic>
      <p:pic>
        <p:nvPicPr>
          <p:cNvPr id="6" name="图片 7" descr="地图&#10;&#10;已自动生成说明">
            <a:extLst>
              <a:ext uri="{FF2B5EF4-FFF2-40B4-BE49-F238E27FC236}">
                <a16:creationId xmlns:a16="http://schemas.microsoft.com/office/drawing/2014/main" id="{334752C6-001D-4ED3-AE68-DCF7A86AF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10620"/>
            <a:ext cx="8874368" cy="2466977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B14C463-5F35-4515-BDE3-87BF3AFB9E9A}"/>
              </a:ext>
            </a:extLst>
          </p:cNvPr>
          <p:cNvGrpSpPr/>
          <p:nvPr/>
        </p:nvGrpSpPr>
        <p:grpSpPr>
          <a:xfrm>
            <a:off x="6482862" y="4357"/>
            <a:ext cx="5709138" cy="2898608"/>
            <a:chOff x="6482862" y="4357"/>
            <a:chExt cx="5709138" cy="2898608"/>
          </a:xfrm>
        </p:grpSpPr>
        <p:pic>
          <p:nvPicPr>
            <p:cNvPr id="8" name="图片 10" descr="图示&#10;&#10;已自动生成说明">
              <a:extLst>
                <a:ext uri="{FF2B5EF4-FFF2-40B4-BE49-F238E27FC236}">
                  <a16:creationId xmlns:a16="http://schemas.microsoft.com/office/drawing/2014/main" id="{FE7A8F40-507B-4173-B7CE-0C7357E1C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2862" y="4357"/>
              <a:ext cx="5709138" cy="2898608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29EFF1F-FFAD-4CDE-904B-79FC03309BAD}"/>
                </a:ext>
              </a:extLst>
            </p:cNvPr>
            <p:cNvSpPr/>
            <p:nvPr/>
          </p:nvSpPr>
          <p:spPr>
            <a:xfrm>
              <a:off x="7663912" y="635778"/>
              <a:ext cx="752104" cy="39888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文本框 2">
              <a:extLst>
                <a:ext uri="{FF2B5EF4-FFF2-40B4-BE49-F238E27FC236}">
                  <a16:creationId xmlns:a16="http://schemas.microsoft.com/office/drawing/2014/main" id="{EAEA8969-8124-4909-B3BC-330AF96264EC}"/>
                </a:ext>
              </a:extLst>
            </p:cNvPr>
            <p:cNvSpPr txBox="1"/>
            <p:nvPr/>
          </p:nvSpPr>
          <p:spPr>
            <a:xfrm>
              <a:off x="7288234" y="681137"/>
              <a:ext cx="595746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US 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73A74D8-4396-4050-8439-DBB72FA31F99}"/>
                </a:ext>
              </a:extLst>
            </p:cNvPr>
            <p:cNvSpPr/>
            <p:nvPr/>
          </p:nvSpPr>
          <p:spPr>
            <a:xfrm>
              <a:off x="8203173" y="1456393"/>
              <a:ext cx="670043" cy="79747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文本框 2">
              <a:extLst>
                <a:ext uri="{FF2B5EF4-FFF2-40B4-BE49-F238E27FC236}">
                  <a16:creationId xmlns:a16="http://schemas.microsoft.com/office/drawing/2014/main" id="{979B7403-406D-4BC9-BFC6-98ABEFBD2D41}"/>
                </a:ext>
              </a:extLst>
            </p:cNvPr>
            <p:cNvSpPr txBox="1"/>
            <p:nvPr/>
          </p:nvSpPr>
          <p:spPr>
            <a:xfrm>
              <a:off x="7850941" y="1712768"/>
              <a:ext cx="595746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SA 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0EC8857-EF68-4F22-944B-F779CFD435F2}"/>
                </a:ext>
              </a:extLst>
            </p:cNvPr>
            <p:cNvSpPr/>
            <p:nvPr/>
          </p:nvSpPr>
          <p:spPr>
            <a:xfrm>
              <a:off x="9152742" y="436485"/>
              <a:ext cx="470751" cy="46922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文本框 2">
              <a:extLst>
                <a:ext uri="{FF2B5EF4-FFF2-40B4-BE49-F238E27FC236}">
                  <a16:creationId xmlns:a16="http://schemas.microsoft.com/office/drawing/2014/main" id="{C942DA99-09CC-4003-8625-F8BEB34D2309}"/>
                </a:ext>
              </a:extLst>
            </p:cNvPr>
            <p:cNvSpPr txBox="1"/>
            <p:nvPr/>
          </p:nvSpPr>
          <p:spPr>
            <a:xfrm>
              <a:off x="8788787" y="528737"/>
              <a:ext cx="53713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EU 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761F386-04CA-4F27-975A-301ECF8D4AA8}"/>
                </a:ext>
              </a:extLst>
            </p:cNvPr>
            <p:cNvSpPr/>
            <p:nvPr/>
          </p:nvSpPr>
          <p:spPr>
            <a:xfrm>
              <a:off x="9058957" y="1175038"/>
              <a:ext cx="927950" cy="52784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文本框 2">
              <a:extLst>
                <a:ext uri="{FF2B5EF4-FFF2-40B4-BE49-F238E27FC236}">
                  <a16:creationId xmlns:a16="http://schemas.microsoft.com/office/drawing/2014/main" id="{715EBA9A-3260-411A-A7A9-5C2249F0F351}"/>
                </a:ext>
              </a:extLst>
            </p:cNvPr>
            <p:cNvSpPr txBox="1"/>
            <p:nvPr/>
          </p:nvSpPr>
          <p:spPr>
            <a:xfrm>
              <a:off x="8964634" y="1701044"/>
              <a:ext cx="466793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CA 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A56BAF6-C6FD-444C-9213-1EAF690731E4}"/>
                </a:ext>
              </a:extLst>
            </p:cNvPr>
            <p:cNvSpPr/>
            <p:nvPr/>
          </p:nvSpPr>
          <p:spPr>
            <a:xfrm>
              <a:off x="10114034" y="870236"/>
              <a:ext cx="447304" cy="51611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" name="文本框 2">
              <a:extLst>
                <a:ext uri="{FF2B5EF4-FFF2-40B4-BE49-F238E27FC236}">
                  <a16:creationId xmlns:a16="http://schemas.microsoft.com/office/drawing/2014/main" id="{FDDEF1DB-72E8-44C3-8548-8E43F6F8C09C}"/>
                </a:ext>
              </a:extLst>
            </p:cNvPr>
            <p:cNvSpPr txBox="1"/>
            <p:nvPr/>
          </p:nvSpPr>
          <p:spPr>
            <a:xfrm>
              <a:off x="10160387" y="1384520"/>
              <a:ext cx="466793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IP 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A60FF22-A482-4D5C-849A-B37C103F8D8D}"/>
                </a:ext>
              </a:extLst>
            </p:cNvPr>
            <p:cNvSpPr/>
            <p:nvPr/>
          </p:nvSpPr>
          <p:spPr>
            <a:xfrm>
              <a:off x="10559509" y="635774"/>
              <a:ext cx="412135" cy="49267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文本框 2">
              <a:extLst>
                <a:ext uri="{FF2B5EF4-FFF2-40B4-BE49-F238E27FC236}">
                  <a16:creationId xmlns:a16="http://schemas.microsoft.com/office/drawing/2014/main" id="{09D1646F-2933-431C-AC8B-5B0E3059803F}"/>
                </a:ext>
              </a:extLst>
            </p:cNvPr>
            <p:cNvSpPr txBox="1"/>
            <p:nvPr/>
          </p:nvSpPr>
          <p:spPr>
            <a:xfrm>
              <a:off x="10934110" y="927319"/>
              <a:ext cx="466793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EC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26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70874-6E44-4990-9C0B-77C25C12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Regional </a:t>
            </a:r>
            <a:r>
              <a:rPr lang="zh-CN">
                <a:ea typeface="等线 Light"/>
              </a:rPr>
              <a:t>NH3 emission</a:t>
            </a:r>
            <a:endParaRPr lang="zh-CN" altLang="en-US"/>
          </a:p>
        </p:txBody>
      </p:sp>
      <p:pic>
        <p:nvPicPr>
          <p:cNvPr id="4" name="图形 4">
            <a:extLst>
              <a:ext uri="{FF2B5EF4-FFF2-40B4-BE49-F238E27FC236}">
                <a16:creationId xmlns:a16="http://schemas.microsoft.com/office/drawing/2014/main" id="{93B6D0C6-9FAD-4155-ABA5-E8A0AC76F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3" y="2473995"/>
            <a:ext cx="4460967" cy="4379302"/>
          </a:xfrm>
        </p:spPr>
      </p:pic>
      <p:pic>
        <p:nvPicPr>
          <p:cNvPr id="5" name="图形 5">
            <a:extLst>
              <a:ext uri="{FF2B5EF4-FFF2-40B4-BE49-F238E27FC236}">
                <a16:creationId xmlns:a16="http://schemas.microsoft.com/office/drawing/2014/main" id="{91A7B7CA-98C7-408C-AA73-961978577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8216" y="2713383"/>
            <a:ext cx="7713782" cy="4139263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BC182FA6-74D3-456A-9D50-27EC9490D0F2}"/>
              </a:ext>
            </a:extLst>
          </p:cNvPr>
          <p:cNvGrpSpPr/>
          <p:nvPr/>
        </p:nvGrpSpPr>
        <p:grpSpPr>
          <a:xfrm>
            <a:off x="6893170" y="4357"/>
            <a:ext cx="5298830" cy="2699315"/>
            <a:chOff x="6482862" y="4357"/>
            <a:chExt cx="5709138" cy="2898608"/>
          </a:xfrm>
        </p:grpSpPr>
        <p:pic>
          <p:nvPicPr>
            <p:cNvPr id="7" name="图片 10" descr="图示&#10;&#10;已自动生成说明">
              <a:extLst>
                <a:ext uri="{FF2B5EF4-FFF2-40B4-BE49-F238E27FC236}">
                  <a16:creationId xmlns:a16="http://schemas.microsoft.com/office/drawing/2014/main" id="{94A6B26E-3EBE-48DF-9402-BCC1BFC16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2862" y="4357"/>
              <a:ext cx="5709138" cy="289860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B86F2E1-2FCA-4AF7-9E88-E3E09A6DDA54}"/>
                </a:ext>
              </a:extLst>
            </p:cNvPr>
            <p:cNvSpPr/>
            <p:nvPr/>
          </p:nvSpPr>
          <p:spPr>
            <a:xfrm>
              <a:off x="7663912" y="635778"/>
              <a:ext cx="752104" cy="39888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文本框 2">
              <a:extLst>
                <a:ext uri="{FF2B5EF4-FFF2-40B4-BE49-F238E27FC236}">
                  <a16:creationId xmlns:a16="http://schemas.microsoft.com/office/drawing/2014/main" id="{76A016D3-5C4E-4F52-8CD1-779546241142}"/>
                </a:ext>
              </a:extLst>
            </p:cNvPr>
            <p:cNvSpPr txBox="1"/>
            <p:nvPr/>
          </p:nvSpPr>
          <p:spPr>
            <a:xfrm>
              <a:off x="7288234" y="681137"/>
              <a:ext cx="595746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US 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2C1AA78-1647-42BB-8F34-D77B324ABF5B}"/>
                </a:ext>
              </a:extLst>
            </p:cNvPr>
            <p:cNvSpPr/>
            <p:nvPr/>
          </p:nvSpPr>
          <p:spPr>
            <a:xfrm>
              <a:off x="8203173" y="1456393"/>
              <a:ext cx="670043" cy="79747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文本框 2">
              <a:extLst>
                <a:ext uri="{FF2B5EF4-FFF2-40B4-BE49-F238E27FC236}">
                  <a16:creationId xmlns:a16="http://schemas.microsoft.com/office/drawing/2014/main" id="{BAAE959D-6A9C-40C9-8CD5-9934B36480F0}"/>
                </a:ext>
              </a:extLst>
            </p:cNvPr>
            <p:cNvSpPr txBox="1"/>
            <p:nvPr/>
          </p:nvSpPr>
          <p:spPr>
            <a:xfrm>
              <a:off x="7850941" y="1712768"/>
              <a:ext cx="595746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SA 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A98383A-36EF-4BC1-B5C7-2A1C2B5AA492}"/>
                </a:ext>
              </a:extLst>
            </p:cNvPr>
            <p:cNvSpPr/>
            <p:nvPr/>
          </p:nvSpPr>
          <p:spPr>
            <a:xfrm>
              <a:off x="9152742" y="436485"/>
              <a:ext cx="470751" cy="46922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608A1A89-31D5-4E08-B762-A314312716A6}"/>
                </a:ext>
              </a:extLst>
            </p:cNvPr>
            <p:cNvSpPr txBox="1"/>
            <p:nvPr/>
          </p:nvSpPr>
          <p:spPr>
            <a:xfrm>
              <a:off x="8788787" y="528737"/>
              <a:ext cx="53713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EU 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1D7ADA-2DBD-4EDB-9400-E5F4645863DC}"/>
                </a:ext>
              </a:extLst>
            </p:cNvPr>
            <p:cNvSpPr/>
            <p:nvPr/>
          </p:nvSpPr>
          <p:spPr>
            <a:xfrm>
              <a:off x="9058957" y="1175038"/>
              <a:ext cx="927950" cy="52784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文本框 2">
              <a:extLst>
                <a:ext uri="{FF2B5EF4-FFF2-40B4-BE49-F238E27FC236}">
                  <a16:creationId xmlns:a16="http://schemas.microsoft.com/office/drawing/2014/main" id="{2271C7BD-40B8-415F-ADE6-7300C6A096EC}"/>
                </a:ext>
              </a:extLst>
            </p:cNvPr>
            <p:cNvSpPr txBox="1"/>
            <p:nvPr/>
          </p:nvSpPr>
          <p:spPr>
            <a:xfrm>
              <a:off x="8964634" y="1701044"/>
              <a:ext cx="466793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CA 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C3B0AA8-24D4-43D1-84CD-70F2FDA77152}"/>
                </a:ext>
              </a:extLst>
            </p:cNvPr>
            <p:cNvSpPr/>
            <p:nvPr/>
          </p:nvSpPr>
          <p:spPr>
            <a:xfrm>
              <a:off x="10114034" y="870236"/>
              <a:ext cx="447304" cy="51611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文本框 2">
              <a:extLst>
                <a:ext uri="{FF2B5EF4-FFF2-40B4-BE49-F238E27FC236}">
                  <a16:creationId xmlns:a16="http://schemas.microsoft.com/office/drawing/2014/main" id="{31547426-B15D-470B-A573-59155D050CC3}"/>
                </a:ext>
              </a:extLst>
            </p:cNvPr>
            <p:cNvSpPr txBox="1"/>
            <p:nvPr/>
          </p:nvSpPr>
          <p:spPr>
            <a:xfrm>
              <a:off x="10160387" y="1384520"/>
              <a:ext cx="466793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IP 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6469566-B737-4DB8-A904-4F26E7C1E6E3}"/>
                </a:ext>
              </a:extLst>
            </p:cNvPr>
            <p:cNvSpPr/>
            <p:nvPr/>
          </p:nvSpPr>
          <p:spPr>
            <a:xfrm>
              <a:off x="10559509" y="635774"/>
              <a:ext cx="412135" cy="49267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文本框 2">
              <a:extLst>
                <a:ext uri="{FF2B5EF4-FFF2-40B4-BE49-F238E27FC236}">
                  <a16:creationId xmlns:a16="http://schemas.microsoft.com/office/drawing/2014/main" id="{E5E5A5DD-0A1B-4969-89AC-703E1EDFEBCB}"/>
                </a:ext>
              </a:extLst>
            </p:cNvPr>
            <p:cNvSpPr txBox="1"/>
            <p:nvPr/>
          </p:nvSpPr>
          <p:spPr>
            <a:xfrm>
              <a:off x="10934110" y="927319"/>
              <a:ext cx="466793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400" b="1">
                  <a:ea typeface="等线"/>
                </a:rPr>
                <a:t>EC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92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91CC7-09DF-461A-98F6-E763E3EF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+mj-lt"/>
                <a:cs typeface="+mj-lt"/>
              </a:rPr>
              <a:t>Analysis &amp;</a:t>
            </a:r>
            <a:r>
              <a:rPr lang="zh-CN" altLang="en-US">
                <a:ea typeface="+mj-lt"/>
                <a:cs typeface="+mj-lt"/>
              </a:rPr>
              <a:t> Plan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CC97B-96B0-4AFA-ADED-8E9C8B0D0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29336" cy="50331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等线"/>
              </a:rPr>
              <a:t>Divide the anthropogenic emissions</a:t>
            </a:r>
            <a:endParaRPr lang="zh-CN" altLang="en-US" dirty="0">
              <a:ea typeface="等线"/>
            </a:endParaRPr>
          </a:p>
          <a:p>
            <a:pPr lvl="1"/>
            <a:r>
              <a:rPr lang="zh-CN" altLang="en-US">
                <a:ea typeface="+mn-lt"/>
                <a:cs typeface="+mn-lt"/>
              </a:rPr>
              <a:t>Livestock</a:t>
            </a:r>
            <a:endParaRPr lang="zh-CN" altLang="en-US" dirty="0">
              <a:ea typeface="+mn-lt"/>
              <a:cs typeface="+mn-lt"/>
            </a:endParaRPr>
          </a:p>
          <a:p>
            <a:pPr lvl="1"/>
            <a:r>
              <a:rPr lang="zh-CN" altLang="en-US">
                <a:ea typeface="+mn-lt"/>
                <a:cs typeface="+mn-lt"/>
              </a:rPr>
              <a:t>fertilizer</a:t>
            </a:r>
            <a:endParaRPr lang="zh-CN" altLang="en-US" dirty="0">
              <a:ea typeface="+mn-lt"/>
              <a:cs typeface="+mn-lt"/>
            </a:endParaRPr>
          </a:p>
          <a:p>
            <a:r>
              <a:rPr lang="zh-CN" altLang="en-US">
                <a:ea typeface="等线"/>
              </a:rPr>
              <a:t>Check the data quality</a:t>
            </a:r>
          </a:p>
          <a:p>
            <a:pPr lvl="1"/>
            <a:r>
              <a:rPr lang="zh-CN" altLang="en-US">
                <a:ea typeface="等线"/>
              </a:rPr>
              <a:t>Ratio of grid amount</a:t>
            </a:r>
            <a:endParaRPr lang="zh-CN" altLang="en-US" dirty="0">
              <a:ea typeface="等线"/>
            </a:endParaRPr>
          </a:p>
          <a:p>
            <a:pPr lvl="1"/>
            <a:r>
              <a:rPr lang="zh-CN" altLang="en-US">
                <a:ea typeface="等线"/>
              </a:rPr>
              <a:t>IASI data</a:t>
            </a:r>
            <a:endParaRPr lang="zh-CN" altLang="en-US" dirty="0">
              <a:ea typeface="等线"/>
            </a:endParaRPr>
          </a:p>
          <a:p>
            <a:pPr lvl="1"/>
            <a:endParaRPr lang="zh-CN" alt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03276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9D220-FCFF-45BD-84E7-72F07B32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litreature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C82602-9006-4CC6-9552-5D8801A38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74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0"/>
            <a:ext cx="12194537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NO2 burden reductions over north equatorial Africa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1263"/>
            <a:ext cx="8191636" cy="579046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Socioeconomic development and population growth in low and middle-income countries</a:t>
            </a:r>
            <a:endParaRPr lang="zh-CN" altLang="en-US"/>
          </a:p>
          <a:p>
            <a:pPr lvl="1"/>
            <a:r>
              <a:rPr lang="en-US">
                <a:ea typeface="+mn-lt"/>
                <a:cs typeface="+mn-lt"/>
              </a:rPr>
              <a:t>Increased</a:t>
            </a:r>
            <a:r>
              <a:rPr lang="en-US">
                <a:ea typeface="等线" panose="020F0502020204030204"/>
              </a:rPr>
              <a:t> environmental degradation——emissions</a:t>
            </a:r>
          </a:p>
          <a:p>
            <a:r>
              <a:rPr lang="en-US">
                <a:ea typeface="+mn-lt"/>
                <a:cs typeface="+mn-lt"/>
              </a:rPr>
              <a:t>NO2</a:t>
            </a:r>
          </a:p>
          <a:p>
            <a:pPr lvl="1"/>
            <a:r>
              <a:rPr lang="en-US">
                <a:ea typeface="等线" panose="020F0502020204030204"/>
              </a:rPr>
              <a:t>Lifetime: </a:t>
            </a:r>
            <a:r>
              <a:rPr lang="en-US">
                <a:solidFill>
                  <a:srgbClr val="FF0000"/>
                </a:solidFill>
                <a:ea typeface="等线" panose="020F0502020204030204"/>
              </a:rPr>
              <a:t>&lt; 1 day</a:t>
            </a:r>
          </a:p>
          <a:p>
            <a:pPr lvl="2"/>
            <a:r>
              <a:rPr lang="en-US">
                <a:ea typeface="+mn-lt"/>
                <a:cs typeface="+mn-lt"/>
              </a:rPr>
              <a:t>total column densities and surface emissions are highly correlated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Toxic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premature mortality </a:t>
            </a:r>
          </a:p>
          <a:p>
            <a:pPr lvl="2"/>
            <a:r>
              <a:rPr lang="en-US">
                <a:ea typeface="+mn-lt"/>
                <a:cs typeface="+mn-lt"/>
              </a:rPr>
              <a:t>asthma</a:t>
            </a:r>
          </a:p>
          <a:p>
            <a:pPr lvl="1"/>
            <a:r>
              <a:rPr lang="en-US">
                <a:ea typeface="等线"/>
              </a:rPr>
              <a:t>Sources</a:t>
            </a:r>
            <a:endParaRPr lang="en-US" dirty="0">
              <a:ea typeface="等线"/>
            </a:endParaRPr>
          </a:p>
          <a:p>
            <a:pPr lvl="2"/>
            <a:r>
              <a:rPr lang="en-US">
                <a:ea typeface="+mn-lt"/>
                <a:cs typeface="+mn-lt"/>
              </a:rPr>
              <a:t>fossil fuel combustion</a:t>
            </a:r>
          </a:p>
          <a:p>
            <a:pPr lvl="2"/>
            <a:r>
              <a:rPr lang="en-US">
                <a:ea typeface="+mn-lt"/>
                <a:cs typeface="+mn-lt"/>
              </a:rPr>
              <a:t>anthropogenic alterations to soils</a:t>
            </a:r>
          </a:p>
          <a:p>
            <a:pPr lvl="2"/>
            <a:r>
              <a:rPr lang="en-US">
                <a:ea typeface="+mn-lt"/>
                <a:cs typeface="+mn-lt"/>
              </a:rPr>
              <a:t>livestock management</a:t>
            </a:r>
          </a:p>
          <a:p>
            <a:r>
              <a:rPr lang="en-US">
                <a:ea typeface="等线"/>
              </a:rPr>
              <a:t>Africa</a:t>
            </a:r>
          </a:p>
          <a:p>
            <a:pPr lvl="1"/>
            <a:r>
              <a:rPr lang="en-US">
                <a:ea typeface="+mn-lt"/>
                <a:cs typeface="+mn-lt"/>
              </a:rPr>
              <a:t>fossil fuel combustion (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increase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lvl="1"/>
            <a:r>
              <a:rPr lang="en-US">
                <a:ea typeface="+mn-lt"/>
                <a:cs typeface="+mn-lt"/>
              </a:rPr>
              <a:t>fire-prone savanna ecosystems——70% of the global (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decline</a:t>
            </a:r>
            <a:r>
              <a:rPr lang="en-US">
                <a:ea typeface="+mn-lt"/>
                <a:cs typeface="+mn-lt"/>
              </a:rPr>
              <a:t>): </a:t>
            </a:r>
            <a:endParaRPr lang="en-US"/>
          </a:p>
          <a:p>
            <a:pPr lvl="2"/>
            <a:r>
              <a:rPr lang="en-US">
                <a:ea typeface="+mn-lt"/>
                <a:cs typeface="+mn-lt"/>
              </a:rPr>
              <a:t>anthropogenic suppression</a:t>
            </a:r>
            <a:endParaRPr lang="en-US" dirty="0">
              <a:ea typeface="等线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9942345" y="811600"/>
            <a:ext cx="24249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Sarkodie </a:t>
            </a:r>
            <a:r>
              <a:rPr lang="en-US" altLang="zh-CN">
                <a:ea typeface="等线"/>
              </a:rPr>
              <a:t>et al., 2019)</a:t>
            </a:r>
          </a:p>
        </p:txBody>
      </p:sp>
      <p:pic>
        <p:nvPicPr>
          <p:cNvPr id="5" name="图片 6" descr="图示&#10;&#10;已自动生成说明">
            <a:extLst>
              <a:ext uri="{FF2B5EF4-FFF2-40B4-BE49-F238E27FC236}">
                <a16:creationId xmlns:a16="http://schemas.microsoft.com/office/drawing/2014/main" id="{AD89F7EC-13D6-4B28-A2F0-39C08F021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357" y="1138176"/>
            <a:ext cx="4142094" cy="3239617"/>
          </a:xfrm>
          <a:prstGeom prst="rect">
            <a:avLst/>
          </a:prstGeom>
        </p:spPr>
      </p:pic>
      <p:pic>
        <p:nvPicPr>
          <p:cNvPr id="7" name="图片 7" descr="图片包含 图形用户界面&#10;&#10;已自动生成说明">
            <a:extLst>
              <a:ext uri="{FF2B5EF4-FFF2-40B4-BE49-F238E27FC236}">
                <a16:creationId xmlns:a16="http://schemas.microsoft.com/office/drawing/2014/main" id="{03E52E3E-A81E-4A34-9126-E6C5C2F17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880" y="4380769"/>
            <a:ext cx="5040571" cy="24182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F24092-4D3E-4AFC-8D3B-BFB546C02E33}"/>
              </a:ext>
            </a:extLst>
          </p:cNvPr>
          <p:cNvSpPr txBox="1"/>
          <p:nvPr/>
        </p:nvSpPr>
        <p:spPr>
          <a:xfrm>
            <a:off x="5051896" y="6486794"/>
            <a:ext cx="22430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Krotkov </a:t>
            </a:r>
            <a:r>
              <a:rPr lang="en-US" altLang="zh-CN">
                <a:ea typeface="等线"/>
              </a:rPr>
              <a:t>et al., 2016)</a:t>
            </a:r>
          </a:p>
        </p:txBody>
      </p:sp>
    </p:spTree>
    <p:extLst>
      <p:ext uri="{BB962C8B-B14F-4D97-AF65-F5344CB8AC3E}">
        <p14:creationId xmlns:p14="http://schemas.microsoft.com/office/powerpoint/2010/main" val="189560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0"/>
            <a:ext cx="12194537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NO2 burden reductions over north equatorial Africa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1263"/>
            <a:ext cx="8993220" cy="568161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Data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NO2: OMI</a:t>
            </a:r>
          </a:p>
          <a:p>
            <a:pPr lvl="2"/>
            <a:r>
              <a:rPr lang="en-US" dirty="0">
                <a:ea typeface="等线"/>
              </a:rPr>
              <a:t>cloud cover &lt; 30%</a:t>
            </a:r>
          </a:p>
          <a:p>
            <a:pPr lvl="2"/>
            <a:r>
              <a:rPr lang="en-US" dirty="0">
                <a:ea typeface="+mn-lt"/>
                <a:cs typeface="+mn-lt"/>
              </a:rPr>
              <a:t>solar zenith angle &lt; 80</a:t>
            </a:r>
          </a:p>
          <a:p>
            <a:pPr lvl="2"/>
            <a:r>
              <a:rPr lang="en-US" dirty="0">
                <a:ea typeface="+mn-lt"/>
                <a:cs typeface="+mn-lt"/>
              </a:rPr>
              <a:t>terrain reflectivity &lt; 0.3</a:t>
            </a:r>
          </a:p>
          <a:p>
            <a:pPr lvl="2"/>
            <a:r>
              <a:rPr lang="en-US" dirty="0">
                <a:ea typeface="+mn-lt"/>
                <a:cs typeface="+mn-lt"/>
              </a:rPr>
              <a:t>free from error flags</a:t>
            </a:r>
          </a:p>
          <a:p>
            <a:pPr lvl="2"/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include negative</a:t>
            </a:r>
          </a:p>
          <a:p>
            <a:pPr lvl="1"/>
            <a:r>
              <a:rPr lang="en-US" dirty="0">
                <a:ea typeface="等线"/>
              </a:rPr>
              <a:t>CO: IASI (morning observation)</a:t>
            </a:r>
          </a:p>
          <a:p>
            <a:pPr lvl="2"/>
            <a:r>
              <a:rPr lang="en-US" dirty="0">
                <a:ea typeface="等线"/>
              </a:rPr>
              <a:t>cloud cover &lt; 10%</a:t>
            </a:r>
          </a:p>
          <a:p>
            <a:pPr lvl="1"/>
            <a:r>
              <a:rPr lang="en-US" dirty="0">
                <a:ea typeface="等线"/>
              </a:rPr>
              <a:t>NH3: IASI (morning observation)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dirty="0">
                <a:ea typeface="等线"/>
              </a:rPr>
              <a:t>cloud cover &lt; 25%</a:t>
            </a:r>
          </a:p>
          <a:p>
            <a:pPr lvl="1"/>
            <a:r>
              <a:rPr lang="en-US" dirty="0">
                <a:ea typeface="等线"/>
              </a:rPr>
              <a:t>Burned area: MODIS</a:t>
            </a:r>
          </a:p>
          <a:p>
            <a:pPr lvl="2"/>
            <a:r>
              <a:rPr lang="en-US" dirty="0">
                <a:ea typeface="等线"/>
              </a:rPr>
              <a:t>proportion: 1/3</a:t>
            </a:r>
          </a:p>
          <a:p>
            <a:pPr lvl="1"/>
            <a:r>
              <a:rPr lang="en-US" dirty="0">
                <a:ea typeface="等线"/>
              </a:rPr>
              <a:t>Precipitation: TRMM</a:t>
            </a:r>
          </a:p>
          <a:p>
            <a:pPr lvl="1"/>
            <a:r>
              <a:rPr lang="en-US" dirty="0">
                <a:ea typeface="等线"/>
              </a:rPr>
              <a:t>Emission:</a:t>
            </a:r>
          </a:p>
          <a:p>
            <a:pPr lvl="2"/>
            <a:r>
              <a:rPr lang="en-US" dirty="0">
                <a:ea typeface="等线"/>
              </a:rPr>
              <a:t>biomass burning: GFED4s</a:t>
            </a:r>
          </a:p>
          <a:p>
            <a:pPr lvl="2"/>
            <a:r>
              <a:rPr lang="en-US" dirty="0">
                <a:ea typeface="等线"/>
              </a:rPr>
              <a:t>Fossil fuel: CEDS</a:t>
            </a:r>
          </a:p>
          <a:p>
            <a:r>
              <a:rPr lang="en-US">
                <a:ea typeface="+mn-lt"/>
                <a:cs typeface="+mn-lt"/>
              </a:rPr>
              <a:t>Annual burned area and tropospheric NO2</a:t>
            </a:r>
          </a:p>
          <a:p>
            <a:pPr lvl="1"/>
            <a:r>
              <a:rPr lang="en-US">
                <a:ea typeface="+mn-lt"/>
                <a:cs typeface="+mn-lt"/>
              </a:rPr>
              <a:t>mean: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high level</a:t>
            </a:r>
            <a:endParaRPr lang="en-US">
              <a:solidFill>
                <a:srgbClr val="FF0000"/>
              </a:solidFill>
              <a:ea typeface="等线"/>
            </a:endParaRPr>
          </a:p>
          <a:p>
            <a:pPr lvl="1"/>
            <a:r>
              <a:rPr lang="en-US">
                <a:ea typeface="等线"/>
              </a:rPr>
              <a:t>trend: </a:t>
            </a:r>
            <a:r>
              <a:rPr lang="en-US">
                <a:solidFill>
                  <a:srgbClr val="92D050"/>
                </a:solidFill>
                <a:ea typeface="等线"/>
              </a:rPr>
              <a:t>negative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  <a:ea typeface="等线"/>
            </a:endParaRPr>
          </a:p>
          <a:p>
            <a:pPr lvl="1"/>
            <a:endParaRPr lang="en-US" dirty="0">
              <a:ea typeface="等线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9532913" y="6462275"/>
            <a:ext cx="26638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E. Hickmane </a:t>
            </a:r>
            <a:r>
              <a:rPr lang="en-US" altLang="zh-CN">
                <a:ea typeface="等线"/>
              </a:rPr>
              <a:t>et al., 2021)</a:t>
            </a:r>
          </a:p>
        </p:txBody>
      </p:sp>
      <p:pic>
        <p:nvPicPr>
          <p:cNvPr id="4" name="图片 4" descr="图示&#10;&#10;已自动生成说明">
            <a:extLst>
              <a:ext uri="{FF2B5EF4-FFF2-40B4-BE49-F238E27FC236}">
                <a16:creationId xmlns:a16="http://schemas.microsoft.com/office/drawing/2014/main" id="{745D5D6D-478D-4366-B059-3FCBB0EE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60" y="663688"/>
            <a:ext cx="6167252" cy="2284703"/>
          </a:xfrm>
          <a:prstGeom prst="rect">
            <a:avLst/>
          </a:prstGeom>
        </p:spPr>
      </p:pic>
      <p:pic>
        <p:nvPicPr>
          <p:cNvPr id="5" name="图片 5" descr="图片包含 图示&#10;&#10;已自动生成说明">
            <a:extLst>
              <a:ext uri="{FF2B5EF4-FFF2-40B4-BE49-F238E27FC236}">
                <a16:creationId xmlns:a16="http://schemas.microsoft.com/office/drawing/2014/main" id="{457A0082-EF86-4B73-8543-1C3D8D881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413" y="2952811"/>
            <a:ext cx="5929745" cy="22784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0BA770D-3BC0-479E-BFD2-25A91D4CEAFE}"/>
              </a:ext>
            </a:extLst>
          </p:cNvPr>
          <p:cNvSpPr/>
          <p:nvPr/>
        </p:nvSpPr>
        <p:spPr>
          <a:xfrm>
            <a:off x="4975034" y="1548061"/>
            <a:ext cx="1462238" cy="252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7B9B87-51EB-4A1B-86E3-B6741E5EF333}"/>
              </a:ext>
            </a:extLst>
          </p:cNvPr>
          <p:cNvSpPr/>
          <p:nvPr/>
        </p:nvSpPr>
        <p:spPr>
          <a:xfrm>
            <a:off x="7755839" y="1548060"/>
            <a:ext cx="1462238" cy="252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2CDD5E-21D8-4B0A-B046-C1881EF409E9}"/>
              </a:ext>
            </a:extLst>
          </p:cNvPr>
          <p:cNvSpPr/>
          <p:nvPr/>
        </p:nvSpPr>
        <p:spPr>
          <a:xfrm>
            <a:off x="4975033" y="3804372"/>
            <a:ext cx="1383070" cy="252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7C6583-DE5D-4683-88B3-127D323F863B}"/>
              </a:ext>
            </a:extLst>
          </p:cNvPr>
          <p:cNvSpPr/>
          <p:nvPr/>
        </p:nvSpPr>
        <p:spPr>
          <a:xfrm>
            <a:off x="7637086" y="3804372"/>
            <a:ext cx="1363277" cy="252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2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0"/>
            <a:ext cx="12194537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NO2 burden reductions over north equatorial Africa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1263"/>
            <a:ext cx="8993220" cy="5681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Annual burned area and tropospheric NO2</a:t>
            </a:r>
            <a:endParaRPr lang="zh-CN" altLang="en-US"/>
          </a:p>
          <a:p>
            <a:pPr lvl="1"/>
            <a:r>
              <a:rPr lang="en-US">
                <a:ea typeface="+mn-lt"/>
                <a:cs typeface="+mn-lt"/>
              </a:rPr>
              <a:t>decline: Nov. to Feb.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(biomass burning season)</a:t>
            </a:r>
          </a:p>
          <a:p>
            <a:pPr lvl="1"/>
            <a:r>
              <a:rPr lang="en-US">
                <a:ea typeface="+mn-lt"/>
                <a:cs typeface="+mn-lt"/>
              </a:rPr>
              <a:t>close spatiotemporal correspondence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GDP density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increase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/>
            <a:r>
              <a:rPr lang="en-US">
                <a:ea typeface="+mn-lt"/>
                <a:cs typeface="+mn-lt"/>
              </a:rPr>
              <a:t>fossil fuel emissions: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increase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lvl="1"/>
            <a:r>
              <a:rPr lang="en-US">
                <a:solidFill>
                  <a:srgbClr val="000000"/>
                </a:solidFill>
                <a:ea typeface="等线"/>
              </a:rPr>
              <a:t>biomass burning emissions: </a:t>
            </a:r>
            <a:r>
              <a:rPr lang="en-US">
                <a:solidFill>
                  <a:srgbClr val="92D050"/>
                </a:solidFill>
                <a:ea typeface="等线"/>
              </a:rPr>
              <a:t>decrease</a:t>
            </a:r>
            <a:endParaRPr lang="en-US" dirty="0">
              <a:solidFill>
                <a:srgbClr val="92D050"/>
              </a:solidFill>
              <a:ea typeface="等线"/>
            </a:endParaRPr>
          </a:p>
          <a:p>
            <a:pPr lvl="2"/>
            <a:r>
              <a:rPr lang="en-US">
                <a:ea typeface="+mn-lt"/>
                <a:cs typeface="+mn-lt"/>
              </a:rPr>
              <a:t>play a more important role——inverted N</a:t>
            </a:r>
            <a:endParaRPr lang="en-US"/>
          </a:p>
          <a:p>
            <a:endParaRPr lang="en-US" dirty="0">
              <a:solidFill>
                <a:srgbClr val="000000"/>
              </a:solidFill>
              <a:ea typeface="等线"/>
            </a:endParaRPr>
          </a:p>
          <a:p>
            <a:pPr lvl="1"/>
            <a:endParaRPr lang="en-US" dirty="0">
              <a:solidFill>
                <a:srgbClr val="000000"/>
              </a:solidFill>
              <a:ea typeface="等线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4602510" y="2948397"/>
            <a:ext cx="26638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E. Hickmane </a:t>
            </a:r>
            <a:r>
              <a:rPr lang="en-US" altLang="zh-CN">
                <a:ea typeface="等线"/>
              </a:rPr>
              <a:t>et al., 2021)</a:t>
            </a:r>
          </a:p>
        </p:txBody>
      </p:sp>
      <p:pic>
        <p:nvPicPr>
          <p:cNvPr id="7" name="图片 7" descr="地图&#10;&#10;已自动生成说明">
            <a:extLst>
              <a:ext uri="{FF2B5EF4-FFF2-40B4-BE49-F238E27FC236}">
                <a16:creationId xmlns:a16="http://schemas.microsoft.com/office/drawing/2014/main" id="{2976F562-BD07-46CF-A6EC-C4D05E13F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38" y="986894"/>
            <a:ext cx="5019303" cy="18560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1D5CA6-F924-4495-AD84-D8F38FBB5650}"/>
              </a:ext>
            </a:extLst>
          </p:cNvPr>
          <p:cNvSpPr txBox="1"/>
          <p:nvPr/>
        </p:nvSpPr>
        <p:spPr>
          <a:xfrm>
            <a:off x="7722919" y="607620"/>
            <a:ext cx="1466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+mn-lt"/>
              </a:rPr>
              <a:t>Nov. to Feb.</a:t>
            </a:r>
            <a:endParaRPr 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158657E-3504-4F41-8453-3217F207C80D}"/>
              </a:ext>
            </a:extLst>
          </p:cNvPr>
          <p:cNvSpPr txBox="1"/>
          <p:nvPr/>
        </p:nvSpPr>
        <p:spPr>
          <a:xfrm>
            <a:off x="9919855" y="607621"/>
            <a:ext cx="17535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等线"/>
              </a:rPr>
              <a:t>Mar. to Aug.</a:t>
            </a:r>
            <a:endParaRPr lang="zh-CN" altLang="en-US">
              <a:ea typeface="等线"/>
            </a:endParaRPr>
          </a:p>
        </p:txBody>
      </p:sp>
      <p:pic>
        <p:nvPicPr>
          <p:cNvPr id="10" name="图片 13" descr="地图&#10;&#10;已自动生成说明">
            <a:extLst>
              <a:ext uri="{FF2B5EF4-FFF2-40B4-BE49-F238E27FC236}">
                <a16:creationId xmlns:a16="http://schemas.microsoft.com/office/drawing/2014/main" id="{0A5F044C-8167-4D94-81F2-14E1BE138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737" y="2840622"/>
            <a:ext cx="5019304" cy="2176263"/>
          </a:xfrm>
          <a:prstGeom prst="rect">
            <a:avLst/>
          </a:prstGeom>
        </p:spPr>
      </p:pic>
      <p:pic>
        <p:nvPicPr>
          <p:cNvPr id="14" name="图片 14" descr="图示&#10;&#10;已自动生成说明">
            <a:extLst>
              <a:ext uri="{FF2B5EF4-FFF2-40B4-BE49-F238E27FC236}">
                <a16:creationId xmlns:a16="http://schemas.microsoft.com/office/drawing/2014/main" id="{868FF5DC-6374-4856-BFE9-8FF9453D50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949" r="-486" b="513"/>
          <a:stretch/>
        </p:blipFill>
        <p:spPr>
          <a:xfrm>
            <a:off x="7264235" y="5025306"/>
            <a:ext cx="2413703" cy="1845630"/>
          </a:xfrm>
          <a:prstGeom prst="rect">
            <a:avLst/>
          </a:prstGeom>
        </p:spPr>
      </p:pic>
      <p:pic>
        <p:nvPicPr>
          <p:cNvPr id="16" name="图片 18" descr="图示&#10;&#10;已自动生成说明">
            <a:extLst>
              <a:ext uri="{FF2B5EF4-FFF2-40B4-BE49-F238E27FC236}">
                <a16:creationId xmlns:a16="http://schemas.microsoft.com/office/drawing/2014/main" id="{049D3CA4-C783-49B3-935B-047CE3BC5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082" y="5023015"/>
            <a:ext cx="2423184" cy="1849087"/>
          </a:xfrm>
          <a:prstGeom prst="rect">
            <a:avLst/>
          </a:prstGeom>
        </p:spPr>
      </p:pic>
      <p:pic>
        <p:nvPicPr>
          <p:cNvPr id="20" name="图片 20" descr="图表, 折线图&#10;&#10;已自动生成说明">
            <a:extLst>
              <a:ext uri="{FF2B5EF4-FFF2-40B4-BE49-F238E27FC236}">
                <a16:creationId xmlns:a16="http://schemas.microsoft.com/office/drawing/2014/main" id="{4DDED5EB-C0DC-4E92-B18B-138BBC0AA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" y="4795856"/>
            <a:ext cx="6127667" cy="20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51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14</Slides>
  <Notes>8</Notes>
  <HiddenSlides>0</HiddenSlide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16" baseType="lpstr">
      <vt:lpstr>Office 主题​​</vt:lpstr>
      <vt:lpstr>Office 主题​​</vt:lpstr>
      <vt:lpstr>Ammonia emissions</vt:lpstr>
      <vt:lpstr>progress</vt:lpstr>
      <vt:lpstr>Difference of NH3 emission</vt:lpstr>
      <vt:lpstr>Regional NH3 emission</vt:lpstr>
      <vt:lpstr>Analysis &amp; Plan</vt:lpstr>
      <vt:lpstr>litreature</vt:lpstr>
      <vt:lpstr>NO2 burden reductions over north equatorial Africa</vt:lpstr>
      <vt:lpstr>NO2 burden reductions over north equatorial Africa</vt:lpstr>
      <vt:lpstr>NO2 burden reductions over north equatorial Africa</vt:lpstr>
      <vt:lpstr>PM2.5 pollution to ammonia emission reductions in North China</vt:lpstr>
      <vt:lpstr>PM2.5 pollution to ammonia emission reductions in North China</vt:lpstr>
      <vt:lpstr>PM2.5 pollution to ammonia emission reductions in North China</vt:lpstr>
      <vt:lpstr>PM2.5 pollution to ammonia emission reductions in North China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revision>801</cp:revision>
  <dcterms:created xsi:type="dcterms:W3CDTF">2020-10-29T01:45:10Z</dcterms:created>
  <dcterms:modified xsi:type="dcterms:W3CDTF">2021-03-23T08:05:14Z</dcterms:modified>
</cp:coreProperties>
</file>